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86" r:id="rId13"/>
    <p:sldId id="294" r:id="rId14"/>
    <p:sldId id="295" r:id="rId15"/>
    <p:sldId id="297" r:id="rId16"/>
    <p:sldId id="271" r:id="rId17"/>
    <p:sldId id="300" r:id="rId18"/>
    <p:sldId id="303" r:id="rId19"/>
    <p:sldId id="298" r:id="rId20"/>
    <p:sldId id="304" r:id="rId21"/>
    <p:sldId id="305" r:id="rId22"/>
    <p:sldId id="306" r:id="rId23"/>
    <p:sldId id="268" r:id="rId24"/>
    <p:sldId id="282" r:id="rId25"/>
    <p:sldId id="283" r:id="rId26"/>
    <p:sldId id="284" r:id="rId27"/>
    <p:sldId id="278" r:id="rId28"/>
    <p:sldId id="301" r:id="rId29"/>
    <p:sldId id="281" r:id="rId30"/>
    <p:sldId id="285" r:id="rId31"/>
    <p:sldId id="280" r:id="rId32"/>
    <p:sldId id="270" r:id="rId33"/>
    <p:sldId id="299" r:id="rId34"/>
    <p:sldId id="27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lineChart>
        <c:grouping val="standard"/>
        <c:varyColors val="0"/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4845696"/>
        <c:axId val="2074847360"/>
      </c:line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77091679"/>
        <c:axId val="1977097919"/>
      </c:barChart>
      <c:catAx>
        <c:axId val="1977091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77097919"/>
        <c:crosses val="autoZero"/>
        <c:auto val="1"/>
        <c:lblAlgn val="ctr"/>
        <c:lblOffset val="100"/>
        <c:noMultiLvlLbl val="0"/>
      </c:catAx>
      <c:valAx>
        <c:axId val="1977097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77091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4034687"/>
        <c:axId val="1984010143"/>
      </c:barChart>
      <c:catAx>
        <c:axId val="1984034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84010143"/>
        <c:crosses val="autoZero"/>
        <c:auto val="1"/>
        <c:lblAlgn val="ctr"/>
        <c:lblOffset val="100"/>
        <c:noMultiLvlLbl val="0"/>
      </c:catAx>
      <c:valAx>
        <c:axId val="1984010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84034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Diseño arquitectónico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9491A5-8527-B3F5-B842-F9F00A652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31" y="1559859"/>
            <a:ext cx="8234383" cy="52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ESCENARIOS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ESCENARIOS, elementos  y MÉTRICAS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57" y="1778393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2922494" y="1982881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estudio: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91993"/>
              </p:ext>
            </p:extLst>
          </p:nvPr>
        </p:nvGraphicFramePr>
        <p:xfrm>
          <a:off x="398033" y="2897497"/>
          <a:ext cx="11312044" cy="372921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485016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173967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  <a:gridCol w="4653061">
                  <a:extLst>
                    <a:ext uri="{9D8B030D-6E8A-4147-A177-3AD203B41FA5}">
                      <a16:colId xmlns:a16="http://schemas.microsoft.com/office/drawing/2014/main" val="1271200805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Smart </a:t>
                      </a:r>
                      <a:r>
                        <a:rPr lang="es-EC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ejecutados.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almacenados en IOTA. 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4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fraudes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almacenados en IOTA.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contract ERC-721 con Iotex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4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almacenados en IOTA.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Identidad digital con NFT ERC-721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7AB2E9-0D2D-107B-1E78-13E8E3CEF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" y="1944441"/>
            <a:ext cx="11508180" cy="466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43472"/>
          </a:xfrm>
        </p:spPr>
        <p:txBody>
          <a:bodyPr>
            <a:noAutofit/>
          </a:bodyPr>
          <a:lstStyle/>
          <a:p>
            <a:pPr algn="ctr"/>
            <a:r>
              <a:rPr lang="es-MX" sz="2400" b="1" dirty="0"/>
              <a:t>compra/venta en Marketplace con </a:t>
            </a:r>
            <a:r>
              <a:rPr lang="es-MX" sz="2400" b="1" dirty="0" err="1"/>
              <a:t>smart</a:t>
            </a:r>
            <a:r>
              <a:rPr lang="es-MX" sz="2400" b="1" dirty="0"/>
              <a:t> </a:t>
            </a:r>
            <a:r>
              <a:rPr lang="es-MX" sz="2400" b="1" dirty="0" err="1"/>
              <a:t>contract</a:t>
            </a:r>
            <a:r>
              <a:rPr lang="es-MX" sz="2400" b="1" dirty="0"/>
              <a:t> ERC-20</a:t>
            </a:r>
            <a:endParaRPr lang="es-EC" sz="2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10C148-0EF0-51E9-BEB4-4B5FC0C7B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4052" r="1498" b="2799"/>
          <a:stretch/>
        </p:blipFill>
        <p:spPr>
          <a:xfrm>
            <a:off x="948466" y="1893346"/>
            <a:ext cx="10295068" cy="4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79" y="741083"/>
            <a:ext cx="11247498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recargar billetera con NFT ERC-721 con IOTA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CEE645-14C7-813F-7827-81714B146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5609" r="1678"/>
          <a:stretch/>
        </p:blipFill>
        <p:spPr>
          <a:xfrm>
            <a:off x="222325" y="2732441"/>
            <a:ext cx="11747350" cy="27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UTILIZADAS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Usuarios con identidad digital Y NFT.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273391"/>
              </p:ext>
            </p:extLst>
          </p:nvPr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otal de 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total de ganancias mensuales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500889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Encuestas de 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488546"/>
              </p:ext>
            </p:extLst>
          </p:nvPr>
        </p:nvGraphicFramePr>
        <p:xfrm>
          <a:off x="116534" y="2567702"/>
          <a:ext cx="5727177" cy="3370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661201"/>
              </p:ext>
            </p:extLst>
          </p:nvPr>
        </p:nvGraphicFramePr>
        <p:xfrm>
          <a:off x="6252279" y="2511418"/>
          <a:ext cx="5727177" cy="3483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Seguridad contra ataques </a:t>
            </a:r>
            <a:r>
              <a:rPr lang="es-MX" sz="3200" b="1" dirty="0" err="1"/>
              <a:t>man</a:t>
            </a:r>
            <a:r>
              <a:rPr lang="es-MX" sz="3200" b="1" dirty="0"/>
              <a:t>-</a:t>
            </a:r>
            <a:r>
              <a:rPr lang="es-MX" sz="3200" b="1" dirty="0" err="1"/>
              <a:t>in-the</a:t>
            </a:r>
            <a:r>
              <a:rPr lang="es-MX" sz="3200" b="1" dirty="0"/>
              <a:t>- </a:t>
            </a:r>
            <a:r>
              <a:rPr lang="es-MX" sz="3200" b="1" dirty="0" err="1"/>
              <a:t>middle</a:t>
            </a:r>
            <a:r>
              <a:rPr lang="es-MX" sz="3200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19574"/>
              </p:ext>
            </p:extLst>
          </p:nvPr>
        </p:nvGraphicFramePr>
        <p:xfrm>
          <a:off x="477972" y="2539602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40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/>
              <a:t>Probabilidad de ganar disputas financieras por fraudes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45B3BAF-D718-7095-6DC6-1FF3F362D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573685"/>
              </p:ext>
            </p:extLst>
          </p:nvPr>
        </p:nvGraphicFramePr>
        <p:xfrm>
          <a:off x="701962" y="3646272"/>
          <a:ext cx="11041808" cy="10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0452">
                  <a:extLst>
                    <a:ext uri="{9D8B030D-6E8A-4147-A177-3AD203B41FA5}">
                      <a16:colId xmlns:a16="http://schemas.microsoft.com/office/drawing/2014/main" val="96582040"/>
                    </a:ext>
                  </a:extLst>
                </a:gridCol>
                <a:gridCol w="2458093">
                  <a:extLst>
                    <a:ext uri="{9D8B030D-6E8A-4147-A177-3AD203B41FA5}">
                      <a16:colId xmlns:a16="http://schemas.microsoft.com/office/drawing/2014/main" val="2624369860"/>
                    </a:ext>
                  </a:extLst>
                </a:gridCol>
                <a:gridCol w="2401455">
                  <a:extLst>
                    <a:ext uri="{9D8B030D-6E8A-4147-A177-3AD203B41FA5}">
                      <a16:colId xmlns:a16="http://schemas.microsoft.com/office/drawing/2014/main" val="3852680747"/>
                    </a:ext>
                  </a:extLst>
                </a:gridCol>
                <a:gridCol w="3421808">
                  <a:extLst>
                    <a:ext uri="{9D8B030D-6E8A-4147-A177-3AD203B41FA5}">
                      <a16:colId xmlns:a16="http://schemas.microsoft.com/office/drawing/2014/main" val="56689469"/>
                    </a:ext>
                  </a:extLst>
                </a:gridCol>
              </a:tblGrid>
              <a:tr h="697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pagos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ganadas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perdidas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Porcentaje de disputas ganadas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036495"/>
                  </a:ext>
                </a:extLst>
              </a:tr>
              <a:tr h="3734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es-EC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21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2535</TotalTime>
  <Words>1139</Words>
  <Application>Microsoft Office PowerPoint</Application>
  <PresentationFormat>Panorámica</PresentationFormat>
  <Paragraphs>151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APLICACIONES FINTECH</vt:lpstr>
      <vt:lpstr>Línea evolutiva de las Fintech  y dlt</vt:lpstr>
      <vt:lpstr>Presentación de PowerPoint</vt:lpstr>
      <vt:lpstr>DELITOS INFORMÁTICOS EN LAS FINTECH</vt:lpstr>
      <vt:lpstr>Objetivo general</vt:lpstr>
      <vt:lpstr>HIPÓTESIS</vt:lpstr>
      <vt:lpstr>Presentación de PowerPoint</vt:lpstr>
      <vt:lpstr>ANÁLISIS DE Problemas a resolver</vt:lpstr>
      <vt:lpstr>Diseño arquitectónico</vt:lpstr>
      <vt:lpstr>Aplicaciones clientes</vt:lpstr>
      <vt:lpstr>Presentación de PowerPoint</vt:lpstr>
      <vt:lpstr>ESCENARIOS, elementos  y MÉTRICAS</vt:lpstr>
      <vt:lpstr>Identidad digital con NFT ERC-721</vt:lpstr>
      <vt:lpstr>compra/venta en Marketplace con smart contract ERC-20</vt:lpstr>
      <vt:lpstr>recargar billetera con NFT ERC-721 con IOTA</vt:lpstr>
      <vt:lpstr>HERRAMIENTAS UTILIZADAS</vt:lpstr>
      <vt:lpstr>Usuarios con identidad digital Y NFT.</vt:lpstr>
      <vt:lpstr>total de ganancias mensuales</vt:lpstr>
      <vt:lpstr>Encuestas de Estafas</vt:lpstr>
      <vt:lpstr>Seguridad contra ataques man-in-the- middle.</vt:lpstr>
      <vt:lpstr>NFT  Y Comisiones CON VALOR cero</vt:lpstr>
      <vt:lpstr>COMPROBACIÓN DE HIPOTESIS</vt:lpstr>
      <vt:lpstr>Probabilidad de ganar disputas financieras por fraudes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 </dc:title>
  <dc:creator>ASUS</dc:creator>
  <cp:lastModifiedBy>Carlos Ramirez</cp:lastModifiedBy>
  <cp:revision>279</cp:revision>
  <dcterms:created xsi:type="dcterms:W3CDTF">2022-03-09T18:45:14Z</dcterms:created>
  <dcterms:modified xsi:type="dcterms:W3CDTF">2022-06-29T22:44:16Z</dcterms:modified>
</cp:coreProperties>
</file>